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59" r:id="rId5"/>
    <p:sldId id="260" r:id="rId6"/>
    <p:sldId id="261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52" autoAdjust="0"/>
  </p:normalViewPr>
  <p:slideViewPr>
    <p:cSldViewPr>
      <p:cViewPr varScale="1">
        <p:scale>
          <a:sx n="87" d="100"/>
          <a:sy n="87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89FFC1D-DBB0-44DA-8491-35DC66CC5F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BA04774-A3E1-4503-9BAB-B78F005EB49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B8871-64E4-408C-BA97-A986DF4CA2A5}" type="slidenum">
              <a:rPr lang="en-US"/>
              <a:pPr/>
              <a:t>6</a:t>
            </a:fld>
            <a:endParaRPr 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222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222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2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3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7C23721-802E-4821-ABF1-84F54FFB3A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F6434D-6135-4D64-B6C4-DAAE1DAB89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35E95B-BE53-4FD3-B361-EDC91A53D1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8754D0-1EE1-4182-80AE-15D290737B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EABBBB-1E3D-4A09-B6CD-4F4E3B08C7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B713E2-EDF2-434A-995C-E7CB0DCB6E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917600-395F-436F-B748-92346F4B69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4CBFA0-0FBA-4ED5-A689-527FE6F04C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48D22E-C454-494D-8D6A-7981D5C274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194851-2BA6-4960-939D-3C3672EF3A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0C12A0-76D5-4BDB-8C86-F663268616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456175-0F60-4984-BB14-DBFDBB33EE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C361D87-2669-4ED1-A8FA-92BC7DC25CE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0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1216" name="Picture 16" descr="ts-logo-izbor"/>
          <p:cNvPicPr>
            <a:picLocks noChangeAspect="1" noChangeArrowheads="1"/>
          </p:cNvPicPr>
          <p:nvPr userDrawn="1"/>
        </p:nvPicPr>
        <p:blipFill>
          <a:blip r:embed="rId14">
            <a:lum bright="36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181600" y="5938838"/>
            <a:ext cx="35052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sz="5400"/>
              <a:t>Novi set indikatora za praćenje javnih nabavki </a:t>
            </a:r>
            <a:endParaRPr lang="en-US" sz="5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25. Mart 2010.</a:t>
            </a:r>
          </a:p>
          <a:p>
            <a:r>
              <a:rPr lang="en-US"/>
              <a:t>Transparentnost Srbija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257800"/>
            <a:ext cx="8001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Novi set indikatora za praćenje javnih nabavki</a:t>
            </a:r>
            <a:endParaRPr lang="en-US" sz="40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sr-Latn-CS"/>
          </a:p>
          <a:p>
            <a:pPr>
              <a:buFont typeface="Wingdings" pitchFamily="2" charset="2"/>
              <a:buChar char="q"/>
            </a:pPr>
            <a:r>
              <a:rPr lang="sr-Latn-CS"/>
              <a:t>Metodologija i indikatori su razvijani uz pomoć UNDP Kancelarije u Beogradu</a:t>
            </a:r>
          </a:p>
          <a:p>
            <a:pPr>
              <a:buFont typeface="Wingdings" pitchFamily="2" charset="2"/>
              <a:buChar char="q"/>
            </a:pPr>
            <a:r>
              <a:rPr lang="sr-Latn-CS"/>
              <a:t>Metodologija i indikatori su formulisani uzimajući u obzir domaći pravni i institucionalni okvir ali i medjunarodna iskustva i dobru praksu.</a:t>
            </a:r>
          </a:p>
          <a:p>
            <a:pPr>
              <a:buFont typeface="Wingdings" pitchFamily="2" charset="2"/>
              <a:buNone/>
            </a:pPr>
            <a:endParaRPr lang="sr-Latn-CS"/>
          </a:p>
          <a:p>
            <a:pPr>
              <a:buFont typeface="Wingdings" pitchFamily="2" charset="2"/>
              <a:buNone/>
            </a:pPr>
            <a:r>
              <a:rPr lang="sr-Latn-CS"/>
              <a:t>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Namena indikatora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sz="2800"/>
              <a:t>Identifikacija slabih mesta u sistemu javnih nabavki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sr-Latn-CS" sz="2800"/>
              <a:t>Razvoj strategija za saniranje slabih mesta u sistemu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sr-Latn-CS" sz="2800"/>
              <a:t>Monitoring realizacije ciljeva strategije 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sr-Latn-CS" sz="2800"/>
              <a:t>Harmonizacija pravnog okvira sa zacrtanom strategijom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sr-Latn-CS" sz="2800"/>
              <a:t>Odredjivanje prioriteta u aktivnostima u redefinisanju pravnog okvira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sr-Latn-CS" sz="2800"/>
              <a:t>Odredjivanje prioriteta u razvoju kapaciteta vezanih za javna nabavke</a:t>
            </a:r>
          </a:p>
          <a:p>
            <a:pPr>
              <a:lnSpc>
                <a:spcPct val="90000"/>
              </a:lnSpc>
            </a:pPr>
            <a:r>
              <a:rPr lang="sr-Latn-CS" sz="2800"/>
              <a:t>Sinhronizacija i koordinacija aktivnosti na razvoju sistema javnih nabavki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Definicije</a:t>
            </a:r>
            <a:endParaRPr lang="en-US" sz="400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/>
              <a:t>Polazište</a:t>
            </a:r>
            <a:r>
              <a:rPr lang="en-US" sz="2800"/>
              <a:t>: </a:t>
            </a:r>
            <a:r>
              <a:rPr lang="sr-Latn-CS" sz="2800"/>
              <a:t>Opis poželjnog stanja vezanog za odredjeni indikator</a:t>
            </a:r>
            <a:endParaRPr lang="en-US" sz="2800"/>
          </a:p>
          <a:p>
            <a:pPr>
              <a:lnSpc>
                <a:spcPct val="80000"/>
              </a:lnSpc>
            </a:pPr>
            <a:r>
              <a:rPr lang="sr-Latn-CS" sz="2800"/>
              <a:t>Stub</a:t>
            </a:r>
            <a:r>
              <a:rPr lang="en-US" sz="2800"/>
              <a:t>: </a:t>
            </a:r>
            <a:r>
              <a:rPr lang="sr-Latn-CS" sz="2800"/>
              <a:t>Grupa indikatora formirana na osnovu principa javnih nabavki </a:t>
            </a:r>
            <a:endParaRPr lang="en-US" sz="2800"/>
          </a:p>
          <a:p>
            <a:pPr>
              <a:lnSpc>
                <a:spcPct val="80000"/>
              </a:lnSpc>
            </a:pPr>
            <a:r>
              <a:rPr lang="sr-Latn-CS" sz="2800"/>
              <a:t>Faze javne nabavke</a:t>
            </a:r>
            <a:r>
              <a:rPr lang="en-US" sz="2800"/>
              <a:t>: </a:t>
            </a:r>
            <a:r>
              <a:rPr lang="sr-Latn-CS" sz="2800"/>
              <a:t>Tri glavne faze postupka javne nabavke- planiranje, procedura, izvršenje ugovora</a:t>
            </a:r>
            <a:r>
              <a:rPr lang="en-US" sz="2800"/>
              <a:t>  </a:t>
            </a:r>
          </a:p>
          <a:p>
            <a:pPr>
              <a:lnSpc>
                <a:spcPct val="80000"/>
              </a:lnSpc>
            </a:pPr>
            <a:r>
              <a:rPr lang="en-US" sz="2800"/>
              <a:t>Indi</a:t>
            </a:r>
            <a:r>
              <a:rPr lang="sr-Latn-CS" sz="2800"/>
              <a:t>k</a:t>
            </a:r>
            <a:r>
              <a:rPr lang="en-US" sz="2800"/>
              <a:t>ator:. </a:t>
            </a:r>
            <a:r>
              <a:rPr lang="sr-Latn-CS" sz="2800"/>
              <a:t>Kvantitativni ili kvalitativni pokazatelj stepena ostvarenja Polazišta</a:t>
            </a: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Sub-indi</a:t>
            </a:r>
            <a:r>
              <a:rPr lang="sr-Latn-CS" sz="2800"/>
              <a:t>k</a:t>
            </a:r>
            <a:r>
              <a:rPr lang="en-US" sz="2800"/>
              <a:t>ator: </a:t>
            </a:r>
            <a:r>
              <a:rPr lang="sr-Latn-CS" sz="2800"/>
              <a:t>Merljiva tačka u sistemu javnih nabavki koja može biti kvantitativno ili kvalitativno ocenjena i koja pruža informaciju o odredjenom indikatoru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Struktura</a:t>
            </a:r>
            <a:endParaRPr lang="en-US" sz="400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sz="2800"/>
              <a:t>Stubovi su izvedeni iz načela javnih nabavki:</a:t>
            </a:r>
          </a:p>
          <a:p>
            <a:pPr>
              <a:buFont typeface="Wingdings" pitchFamily="2" charset="2"/>
              <a:buNone/>
            </a:pPr>
            <a:r>
              <a:rPr lang="sr-Latn-CS" sz="2800"/>
              <a:t>           -Ekonomičnost i efikasnost</a:t>
            </a:r>
          </a:p>
          <a:p>
            <a:pPr>
              <a:buFont typeface="Wingdings" pitchFamily="2" charset="2"/>
              <a:buNone/>
            </a:pPr>
            <a:r>
              <a:rPr lang="sr-Latn-CS" sz="2800"/>
              <a:t>           -Konkurentnost</a:t>
            </a:r>
          </a:p>
          <a:p>
            <a:pPr>
              <a:buFont typeface="Wingdings" pitchFamily="2" charset="2"/>
              <a:buNone/>
            </a:pPr>
            <a:r>
              <a:rPr lang="sr-Latn-CS" sz="2800"/>
              <a:t>           -Transparentnost</a:t>
            </a:r>
          </a:p>
          <a:p>
            <a:pPr>
              <a:buFont typeface="Wingdings" pitchFamily="2" charset="2"/>
              <a:buNone/>
            </a:pPr>
            <a:r>
              <a:rPr lang="sr-Latn-CS" sz="2800"/>
              <a:t>           - Jednakost ponudjača</a:t>
            </a:r>
          </a:p>
          <a:p>
            <a:pPr>
              <a:buFont typeface="Wingdings" pitchFamily="2" charset="2"/>
              <a:buNone/>
            </a:pPr>
            <a:r>
              <a:rPr lang="sr-Latn-CS" sz="2800"/>
              <a:t>  Kako navedenim stubovima/načelima nije bilo moguće grupisati sve potrebne indikatore uveden je dodatni stub</a:t>
            </a:r>
          </a:p>
          <a:p>
            <a:pPr>
              <a:buFont typeface="Wingdings" pitchFamily="2" charset="2"/>
              <a:buNone/>
            </a:pPr>
            <a:r>
              <a:rPr lang="sr-Latn-CS" sz="2800"/>
              <a:t>           -Integritet sistema</a:t>
            </a:r>
            <a:endParaRPr lang="en-US" sz="280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Metodologija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Latn-C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Latn-CS" sz="240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r-Latn-CS" sz="2400"/>
              <a:t>Svaki od stubova je podeljen na tri faze u okviru kojih se prate pojedini indikatori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r-Latn-CS" sz="2400"/>
              <a:t>Svaki indikator se prati pomoću jednog ili više subindikatora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r-Latn-CS" sz="2400"/>
              <a:t>Svaki subindikator ima svoj težinski koeficijent u rasponu od 0.1 do 1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r-Latn-CS" sz="2400"/>
              <a:t>Suma težinskih koeficijenata za pojedine subindikatore u okviru jednog indikatora je 1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r-Latn-CS" sz="2400"/>
              <a:t>Svaki subindikator na osnovu prispelih podataka dobija oceno od 1 do 10 po unapred utvrdjenim kriterijumima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r-Latn-CS" sz="2400"/>
              <a:t>Svaki indikator dobija sintetičku ocenu od 1 do 10 na osnovu koje se ustanovljava odnos prema Polazištu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138" name="Group 650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686800" cy="515112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95400"/>
                <a:gridCol w="1752600"/>
                <a:gridCol w="1752600"/>
                <a:gridCol w="1143000"/>
              </a:tblGrid>
              <a:tr h="198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Nabavke se planiraju sa ciljem da osiguraju ekonomičnu i efikasnu trošenje javnih sredstava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Indikator</a:t>
                      </a:r>
                      <a:b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</a:b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1.1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Planiranje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Dokument na osnovu kojeg se vrši ocenjvanje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Metodologija za ocenjivanje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Koeficijent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Subindikator</a:t>
                      </a:r>
                      <a:b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</a:b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1.1.1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Višegodišnji plan nabavki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Višegodišnji plan nabavki ili strateški dokument iz koga se vide potrebe institucije u srednjoročnom periodu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Procenat institucija koje imaju ovakav dokument</a:t>
                      </a:r>
                      <a:b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</a:b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više od 90%-10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80-90%-9......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Subindikator</a:t>
                      </a:r>
                      <a:b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</a:b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1.1.2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Godišnji plan nabavki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Godišnji plan nabavki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Procenat institucija koje imaju ovakav dokument</a:t>
                      </a:r>
                      <a:b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</a:b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više od 90%-10, 90-80%-9, 80-70%-7, 70-60%-5, 60-50%-3, 50-0%-0,</a:t>
                      </a: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  <a:endParaRPr kumimoji="0" lang="sr-Latn-C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Uzorak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/>
              <a:t>Uzorak bi obuhvatio naručioce zavisno od veličine naručioca,veličine i broja nabavki tokom jedne godine</a:t>
            </a:r>
            <a:r>
              <a:rPr lang="en-US"/>
              <a:t>, </a:t>
            </a:r>
            <a:r>
              <a:rPr lang="sr-Latn-CS"/>
              <a:t>sektora kome pripadaju, geografskog položaja, načina osnivanja i sl.</a:t>
            </a:r>
          </a:p>
          <a:p>
            <a:pPr>
              <a:lnSpc>
                <a:spcPct val="90000"/>
              </a:lnSpc>
            </a:pPr>
            <a:r>
              <a:rPr lang="sr-Latn-CS"/>
              <a:t>Uzorak odgovara strukturi naručilaca u Srbiji</a:t>
            </a:r>
          </a:p>
          <a:p>
            <a:pPr>
              <a:lnSpc>
                <a:spcPct val="90000"/>
              </a:lnSpc>
            </a:pPr>
            <a:r>
              <a:rPr lang="sr-Latn-CS"/>
              <a:t>Drug</a:t>
            </a:r>
            <a:r>
              <a:rPr lang="en-US"/>
              <a:t>i</a:t>
            </a:r>
            <a:r>
              <a:rPr lang="sr-Latn-CS"/>
              <a:t> organ</a:t>
            </a:r>
            <a:r>
              <a:rPr lang="en-US"/>
              <a:t>i</a:t>
            </a:r>
            <a:r>
              <a:rPr lang="sr-Latn-CS"/>
              <a:t> u sistemu javnih nabavki: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Latn-CS"/>
              <a:t>   Upravu za javne nabavke, Komisiju za zaštitu prava pponudjača, Budžetsku inspekciju, Sudove i dr....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r>
              <a:rPr lang="sr-Latn-CS" sz="4400"/>
              <a:t>                </a:t>
            </a:r>
            <a:r>
              <a:rPr lang="sr-Latn-CS" sz="4400" b="1"/>
              <a:t>Hvala na</a:t>
            </a:r>
            <a:r>
              <a:rPr lang="en-US" sz="4400" b="1"/>
              <a:t> </a:t>
            </a:r>
            <a:r>
              <a:rPr lang="sr-Latn-CS" sz="4400" b="1"/>
              <a:t>pažnji</a:t>
            </a:r>
            <a:endParaRPr 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343</TotalTime>
  <Words>436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Garamond</vt:lpstr>
      <vt:lpstr>Times New Roman</vt:lpstr>
      <vt:lpstr>Wingdings</vt:lpstr>
      <vt:lpstr>Stream</vt:lpstr>
      <vt:lpstr>Novi set indikatora za praćenje javnih nabavki </vt:lpstr>
      <vt:lpstr>Novi set indikatora za praćenje javnih nabavki</vt:lpstr>
      <vt:lpstr>Namena indikatora</vt:lpstr>
      <vt:lpstr>Definicije</vt:lpstr>
      <vt:lpstr>Struktura</vt:lpstr>
      <vt:lpstr>Metodologija</vt:lpstr>
      <vt:lpstr>Slide 7</vt:lpstr>
      <vt:lpstr>Uzorak</vt:lpstr>
      <vt:lpstr>Slide 9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portala javnih nabavki</dc:title>
  <dc:creator>x4</dc:creator>
  <cp:lastModifiedBy>x4</cp:lastModifiedBy>
  <cp:revision>25</cp:revision>
  <dcterms:created xsi:type="dcterms:W3CDTF">2009-10-13T09:14:52Z</dcterms:created>
  <dcterms:modified xsi:type="dcterms:W3CDTF">2012-02-02T14:57:09Z</dcterms:modified>
</cp:coreProperties>
</file>